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6" r:id="rId2"/>
    <p:sldId id="284" r:id="rId3"/>
    <p:sldId id="290" r:id="rId4"/>
    <p:sldId id="294" r:id="rId5"/>
    <p:sldId id="295" r:id="rId6"/>
    <p:sldId id="281" r:id="rId7"/>
    <p:sldId id="282" r:id="rId8"/>
    <p:sldId id="293" r:id="rId9"/>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8" autoAdjust="0"/>
    <p:restoredTop sz="60131" autoAdjust="0"/>
  </p:normalViewPr>
  <p:slideViewPr>
    <p:cSldViewPr snapToGrid="0">
      <p:cViewPr varScale="1">
        <p:scale>
          <a:sx n="51" d="100"/>
          <a:sy n="51" d="100"/>
        </p:scale>
        <p:origin x="181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Gevers - van Uden" userId="3bc1b155-21dc-4228-af2e-9a69b1d3578e" providerId="ADAL" clId="{810DFB97-6670-439A-A1D2-BD9CD57990A3}"/>
    <pc:docChg chg="undo custSel modSld">
      <pc:chgData name="Kim Gevers - van Uden" userId="3bc1b155-21dc-4228-af2e-9a69b1d3578e" providerId="ADAL" clId="{810DFB97-6670-439A-A1D2-BD9CD57990A3}" dt="2022-03-29T09:49:09.307" v="67" actId="20577"/>
      <pc:docMkLst>
        <pc:docMk/>
      </pc:docMkLst>
      <pc:sldChg chg="modSp mod">
        <pc:chgData name="Kim Gevers - van Uden" userId="3bc1b155-21dc-4228-af2e-9a69b1d3578e" providerId="ADAL" clId="{810DFB97-6670-439A-A1D2-BD9CD57990A3}" dt="2022-03-29T09:45:59.495" v="38" actId="20577"/>
        <pc:sldMkLst>
          <pc:docMk/>
          <pc:sldMk cId="1854774932" sldId="284"/>
        </pc:sldMkLst>
        <pc:spChg chg="mod">
          <ac:chgData name="Kim Gevers - van Uden" userId="3bc1b155-21dc-4228-af2e-9a69b1d3578e" providerId="ADAL" clId="{810DFB97-6670-439A-A1D2-BD9CD57990A3}" dt="2022-03-29T09:45:59.495" v="38" actId="20577"/>
          <ac:spMkLst>
            <pc:docMk/>
            <pc:sldMk cId="1854774932" sldId="284"/>
            <ac:spMk id="5" creationId="{00000000-0000-0000-0000-000000000000}"/>
          </ac:spMkLst>
        </pc:spChg>
      </pc:sldChg>
      <pc:sldChg chg="modSp mod modNotesTx">
        <pc:chgData name="Kim Gevers - van Uden" userId="3bc1b155-21dc-4228-af2e-9a69b1d3578e" providerId="ADAL" clId="{810DFB97-6670-439A-A1D2-BD9CD57990A3}" dt="2022-03-29T09:46:27.368" v="45" actId="27636"/>
        <pc:sldMkLst>
          <pc:docMk/>
          <pc:sldMk cId="1589820218" sldId="290"/>
        </pc:sldMkLst>
        <pc:spChg chg="mod">
          <ac:chgData name="Kim Gevers - van Uden" userId="3bc1b155-21dc-4228-af2e-9a69b1d3578e" providerId="ADAL" clId="{810DFB97-6670-439A-A1D2-BD9CD57990A3}" dt="2022-03-29T09:46:27.368" v="45" actId="27636"/>
          <ac:spMkLst>
            <pc:docMk/>
            <pc:sldMk cId="1589820218" sldId="290"/>
            <ac:spMk id="3" creationId="{00000000-0000-0000-0000-000000000000}"/>
          </ac:spMkLst>
        </pc:spChg>
      </pc:sldChg>
      <pc:sldChg chg="modSp mod">
        <pc:chgData name="Kim Gevers - van Uden" userId="3bc1b155-21dc-4228-af2e-9a69b1d3578e" providerId="ADAL" clId="{810DFB97-6670-439A-A1D2-BD9CD57990A3}" dt="2022-03-29T09:49:09.307" v="67" actId="20577"/>
        <pc:sldMkLst>
          <pc:docMk/>
          <pc:sldMk cId="1503294999" sldId="293"/>
        </pc:sldMkLst>
        <pc:spChg chg="mod">
          <ac:chgData name="Kim Gevers - van Uden" userId="3bc1b155-21dc-4228-af2e-9a69b1d3578e" providerId="ADAL" clId="{810DFB97-6670-439A-A1D2-BD9CD57990A3}" dt="2022-03-29T09:49:09.307" v="67" actId="20577"/>
          <ac:spMkLst>
            <pc:docMk/>
            <pc:sldMk cId="1503294999" sldId="293"/>
            <ac:spMk id="3" creationId="{00000000-0000-0000-0000-000000000000}"/>
          </ac:spMkLst>
        </pc:spChg>
      </pc:sldChg>
      <pc:sldChg chg="modSp mod">
        <pc:chgData name="Kim Gevers - van Uden" userId="3bc1b155-21dc-4228-af2e-9a69b1d3578e" providerId="ADAL" clId="{810DFB97-6670-439A-A1D2-BD9CD57990A3}" dt="2022-03-29T09:47:14.755" v="52" actId="20577"/>
        <pc:sldMkLst>
          <pc:docMk/>
          <pc:sldMk cId="3446742530" sldId="294"/>
        </pc:sldMkLst>
        <pc:spChg chg="mod">
          <ac:chgData name="Kim Gevers - van Uden" userId="3bc1b155-21dc-4228-af2e-9a69b1d3578e" providerId="ADAL" clId="{810DFB97-6670-439A-A1D2-BD9CD57990A3}" dt="2022-03-29T09:47:14.755" v="52" actId="20577"/>
          <ac:spMkLst>
            <pc:docMk/>
            <pc:sldMk cId="3446742530" sldId="29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9728A90-D521-4842-9989-0210FA592A4B}" type="datetimeFigureOut">
              <a:rPr lang="nl-NL" smtClean="0"/>
              <a:t>29-3-2022</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B6C459-DE94-4677-B556-77060289CD79}" type="slidenum">
              <a:rPr lang="nl-NL" smtClean="0"/>
              <a:t>‹nr.›</a:t>
            </a:fld>
            <a:endParaRPr lang="nl-NL"/>
          </a:p>
        </p:txBody>
      </p:sp>
    </p:spTree>
    <p:extLst>
      <p:ext uri="{BB962C8B-B14F-4D97-AF65-F5344CB8AC3E}">
        <p14:creationId xmlns:p14="http://schemas.microsoft.com/office/powerpoint/2010/main" val="91034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FB6C459-DE94-4677-B556-77060289CD79}" type="slidenum">
              <a:rPr lang="nl-NL" smtClean="0"/>
              <a:t>1</a:t>
            </a:fld>
            <a:endParaRPr lang="nl-NL"/>
          </a:p>
        </p:txBody>
      </p:sp>
    </p:spTree>
    <p:extLst>
      <p:ext uri="{BB962C8B-B14F-4D97-AF65-F5344CB8AC3E}">
        <p14:creationId xmlns:p14="http://schemas.microsoft.com/office/powerpoint/2010/main" val="1081490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belangrijk dat hetgene wat in de zorgpraktijk gebeurt, ook vanuit een hoger perspectief wordt bekeken. De universele verklaring geldt voor de hele wereld. Vanuit de verklaring zijn wetten opgesteld. Deze hebben consequenties voor onze eigen vrijheid en de manier waarop we met anderen omgaan (ook op de werkvloer). </a:t>
            </a:r>
          </a:p>
        </p:txBody>
      </p:sp>
      <p:sp>
        <p:nvSpPr>
          <p:cNvPr id="4" name="Tijdelijke aanduiding voor dianummer 3"/>
          <p:cNvSpPr>
            <a:spLocks noGrp="1"/>
          </p:cNvSpPr>
          <p:nvPr>
            <p:ph type="sldNum" sz="quarter" idx="10"/>
          </p:nvPr>
        </p:nvSpPr>
        <p:spPr/>
        <p:txBody>
          <a:bodyPr/>
          <a:lstStyle/>
          <a:p>
            <a:fld id="{98B7A36A-9B7C-4C25-9F3C-2527E523019C}" type="slidenum">
              <a:rPr lang="nl-NL" smtClean="0"/>
              <a:pPr/>
              <a:t>2</a:t>
            </a:fld>
            <a:endParaRPr lang="nl-NL"/>
          </a:p>
        </p:txBody>
      </p:sp>
    </p:spTree>
    <p:extLst>
      <p:ext uri="{BB962C8B-B14F-4D97-AF65-F5344CB8AC3E}">
        <p14:creationId xmlns:p14="http://schemas.microsoft.com/office/powerpoint/2010/main" val="1115508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Het beperken van de vrijheid van cliënten is soms onvermijdelijk, maar mag alleen in uiterste nood worden toegepast. Het mag alleen wanneer de cliënt een ernstig gevaar of risico vormt voor zichzelf of zijn omgeving. </a:t>
            </a:r>
          </a:p>
          <a:p>
            <a:endParaRPr lang="nl-NL" dirty="0"/>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Vormen van vrijheidsbeperking zijn: </a:t>
            </a:r>
          </a:p>
          <a:p>
            <a:pPr>
              <a:buFont typeface="Arial" panose="020B0604020202020204" pitchFamily="34" charset="0"/>
              <a:buChar char="•"/>
            </a:pPr>
            <a:r>
              <a:rPr lang="en-US" dirty="0"/>
              <a:t>    </a:t>
            </a:r>
            <a:r>
              <a:rPr lang="en-US" dirty="0" err="1"/>
              <a:t>Fysieke</a:t>
            </a:r>
            <a:r>
              <a:rPr lang="en-US" dirty="0"/>
              <a:t> </a:t>
            </a:r>
            <a:r>
              <a:rPr lang="en-US" dirty="0" err="1"/>
              <a:t>vrijheidsbeperking</a:t>
            </a:r>
            <a:r>
              <a:rPr lang="en-US" dirty="0"/>
              <a:t> (</a:t>
            </a:r>
            <a:r>
              <a:rPr lang="en-US" dirty="0" err="1"/>
              <a:t>Zweedse</a:t>
            </a:r>
            <a:r>
              <a:rPr lang="en-US" dirty="0"/>
              <a:t> band, </a:t>
            </a:r>
            <a:r>
              <a:rPr lang="en-US" dirty="0" err="1"/>
              <a:t>tafelblad</a:t>
            </a:r>
            <a:r>
              <a:rPr lang="en-US" dirty="0"/>
              <a:t>). </a:t>
            </a:r>
          </a:p>
          <a:p>
            <a:pPr>
              <a:buFont typeface="Arial" panose="020B0604020202020204" pitchFamily="34" charset="0"/>
              <a:buChar char="•"/>
            </a:pPr>
            <a:r>
              <a:rPr lang="en-US" dirty="0"/>
              <a:t>    </a:t>
            </a:r>
            <a:r>
              <a:rPr lang="en-US" dirty="0" err="1"/>
              <a:t>Medicatie</a:t>
            </a:r>
            <a:r>
              <a:rPr lang="en-US" dirty="0"/>
              <a:t> die het </a:t>
            </a:r>
            <a:r>
              <a:rPr lang="en-US" dirty="0" err="1"/>
              <a:t>gedrag</a:t>
            </a:r>
            <a:r>
              <a:rPr lang="en-US" dirty="0"/>
              <a:t> </a:t>
            </a:r>
            <a:r>
              <a:rPr lang="en-US" dirty="0" err="1"/>
              <a:t>beïnvloed</a:t>
            </a:r>
            <a:r>
              <a:rPr lang="en-US" dirty="0"/>
              <a:t>.</a:t>
            </a:r>
          </a:p>
          <a:p>
            <a:pPr>
              <a:buFont typeface="Arial" panose="020B0604020202020204" pitchFamily="34" charset="0"/>
              <a:buChar char="•"/>
            </a:pPr>
            <a:r>
              <a:rPr lang="en-US" dirty="0"/>
              <a:t>    </a:t>
            </a:r>
            <a:r>
              <a:rPr lang="en-US" dirty="0" err="1"/>
              <a:t>Domotica</a:t>
            </a:r>
            <a:r>
              <a:rPr lang="en-US" dirty="0"/>
              <a:t> (sensor, </a:t>
            </a:r>
            <a:r>
              <a:rPr lang="en-US" dirty="0" err="1"/>
              <a:t>uitluistersysteem</a:t>
            </a:r>
            <a:r>
              <a:rPr lang="en-US" dirty="0"/>
              <a:t>, camera, </a:t>
            </a:r>
            <a:r>
              <a:rPr lang="en-US" dirty="0" err="1"/>
              <a:t>deurverklikker</a:t>
            </a:r>
            <a:r>
              <a:rPr lang="en-US" dirty="0"/>
              <a:t>).</a:t>
            </a:r>
          </a:p>
          <a:p>
            <a:pPr>
              <a:buFont typeface="Arial" panose="020B0604020202020204" pitchFamily="34" charset="0"/>
              <a:buChar char="•"/>
            </a:pPr>
            <a:r>
              <a:rPr lang="en-US" dirty="0"/>
              <a:t>    </a:t>
            </a:r>
            <a:r>
              <a:rPr lang="en-US" dirty="0" err="1"/>
              <a:t>Individuele</a:t>
            </a:r>
            <a:r>
              <a:rPr lang="en-US" dirty="0"/>
              <a:t> </a:t>
            </a:r>
            <a:r>
              <a:rPr lang="en-US" dirty="0" err="1"/>
              <a:t>afspraken</a:t>
            </a:r>
            <a:r>
              <a:rPr lang="en-US" dirty="0"/>
              <a:t> (</a:t>
            </a:r>
            <a:r>
              <a:rPr lang="en-US" dirty="0" err="1"/>
              <a:t>afspraken</a:t>
            </a:r>
            <a:r>
              <a:rPr lang="en-US" dirty="0"/>
              <a:t> over </a:t>
            </a:r>
            <a:r>
              <a:rPr lang="en-US" dirty="0" err="1"/>
              <a:t>roken</a:t>
            </a:r>
            <a:r>
              <a:rPr lang="en-US" dirty="0"/>
              <a:t>, </a:t>
            </a:r>
            <a:r>
              <a:rPr lang="en-US" dirty="0" err="1"/>
              <a:t>tijdsafspraken</a:t>
            </a:r>
            <a:r>
              <a:rPr lang="en-US" dirty="0"/>
              <a:t>).</a:t>
            </a:r>
            <a:endParaRPr lang="nl-NL" dirty="0"/>
          </a:p>
          <a:p>
            <a:pPr>
              <a:buFont typeface="Arial" panose="020B0604020202020204" pitchFamily="34" charset="0"/>
              <a:buChar char="•"/>
            </a:pPr>
            <a:r>
              <a:rPr lang="en-US" dirty="0"/>
              <a:t>    </a:t>
            </a:r>
            <a:r>
              <a:rPr lang="en-US" dirty="0" err="1"/>
              <a:t>Groepsafspraken</a:t>
            </a:r>
            <a:r>
              <a:rPr lang="en-US" dirty="0"/>
              <a:t> en </a:t>
            </a:r>
            <a:r>
              <a:rPr lang="en-US" dirty="0" err="1"/>
              <a:t>huisregels</a:t>
            </a:r>
            <a:r>
              <a:rPr lang="en-US" dirty="0"/>
              <a:t> (</a:t>
            </a:r>
            <a:r>
              <a:rPr lang="en-US" dirty="0" err="1"/>
              <a:t>bepaalde</a:t>
            </a:r>
            <a:r>
              <a:rPr lang="en-US" dirty="0"/>
              <a:t> </a:t>
            </a:r>
            <a:r>
              <a:rPr lang="en-US" dirty="0" err="1"/>
              <a:t>kasten</a:t>
            </a:r>
            <a:r>
              <a:rPr lang="en-US" dirty="0"/>
              <a:t> op slot, </a:t>
            </a:r>
            <a:r>
              <a:rPr lang="en-US" dirty="0" err="1"/>
              <a:t>bedtijden</a:t>
            </a:r>
            <a:r>
              <a:rPr lang="en-US" dirty="0"/>
              <a:t>).</a:t>
            </a:r>
          </a:p>
          <a:p>
            <a:pPr>
              <a:buFont typeface="Arial" panose="020B0604020202020204" pitchFamily="34" charset="0"/>
              <a:buNone/>
            </a:pPr>
            <a:endParaRPr lang="en-US" dirty="0"/>
          </a:p>
          <a:p>
            <a:pPr>
              <a:buFont typeface="Arial" panose="020B0604020202020204" pitchFamily="34" charset="0"/>
              <a:buNone/>
            </a:pPr>
            <a:r>
              <a:rPr lang="en-US" dirty="0" err="1"/>
              <a:t>Redenen</a:t>
            </a:r>
            <a:r>
              <a:rPr lang="en-US" baseline="0" dirty="0"/>
              <a:t> </a:t>
            </a:r>
            <a:r>
              <a:rPr lang="en-US" baseline="0" dirty="0" err="1"/>
              <a:t>om</a:t>
            </a:r>
            <a:r>
              <a:rPr lang="en-US" baseline="0" dirty="0"/>
              <a:t> </a:t>
            </a:r>
            <a:r>
              <a:rPr lang="en-US" baseline="0" dirty="0" err="1"/>
              <a:t>zorgvragers</a:t>
            </a:r>
            <a:r>
              <a:rPr lang="en-US" baseline="0" dirty="0"/>
              <a:t> </a:t>
            </a:r>
            <a:r>
              <a:rPr lang="en-US" baseline="0" dirty="0" err="1"/>
              <a:t>te</a:t>
            </a:r>
            <a:r>
              <a:rPr lang="en-US" baseline="0" dirty="0"/>
              <a:t> </a:t>
            </a:r>
            <a:r>
              <a:rPr lang="en-US" baseline="0" dirty="0" err="1"/>
              <a:t>beperken</a:t>
            </a:r>
            <a:r>
              <a:rPr lang="en-US" baseline="0" dirty="0"/>
              <a:t> in </a:t>
            </a:r>
            <a:r>
              <a:rPr lang="en-US" baseline="0" dirty="0" err="1"/>
              <a:t>hun</a:t>
            </a:r>
            <a:r>
              <a:rPr lang="en-US" baseline="0" dirty="0"/>
              <a:t> </a:t>
            </a:r>
            <a:r>
              <a:rPr lang="en-US" baseline="0" dirty="0" err="1"/>
              <a:t>vrijheid</a:t>
            </a:r>
            <a:r>
              <a:rPr lang="en-US" baseline="0" dirty="0"/>
              <a:t> (</a:t>
            </a:r>
            <a:r>
              <a:rPr lang="en-US" baseline="0" dirty="0" err="1"/>
              <a:t>hoeft</a:t>
            </a:r>
            <a:r>
              <a:rPr lang="en-US" baseline="0" dirty="0"/>
              <a:t> </a:t>
            </a:r>
            <a:r>
              <a:rPr lang="en-US" baseline="0" dirty="0" err="1"/>
              <a:t>niet</a:t>
            </a:r>
            <a:r>
              <a:rPr lang="en-US" baseline="0" dirty="0"/>
              <a:t> </a:t>
            </a:r>
            <a:r>
              <a:rPr lang="en-US" baseline="0" dirty="0" err="1"/>
              <a:t>gegrond</a:t>
            </a:r>
            <a:r>
              <a:rPr lang="en-US" baseline="0" dirty="0"/>
              <a:t> </a:t>
            </a:r>
            <a:r>
              <a:rPr lang="en-US" baseline="0" dirty="0" err="1"/>
              <a:t>te</a:t>
            </a:r>
            <a:r>
              <a:rPr lang="en-US" baseline="0" dirty="0"/>
              <a:t> </a:t>
            </a:r>
            <a:r>
              <a:rPr lang="en-US" baseline="0" dirty="0" err="1"/>
              <a:t>zijn</a:t>
            </a:r>
            <a:r>
              <a:rPr lang="en-US" baseline="0" dirty="0"/>
              <a:t>) </a:t>
            </a:r>
            <a:endParaRPr lang="en-US" dirty="0"/>
          </a:p>
          <a:p>
            <a:pPr marL="171450" indent="-171450" fontAlgn="base">
              <a:buFont typeface="Arial" panose="020B0604020202020204" pitchFamily="34" charset="0"/>
              <a:buChar char="•"/>
            </a:pPr>
            <a:r>
              <a:rPr lang="nl-NL" sz="1200" b="0" i="0" kern="1200" dirty="0">
                <a:solidFill>
                  <a:schemeClr val="tx1"/>
                </a:solidFill>
                <a:effectLst/>
                <a:latin typeface="+mn-lt"/>
                <a:ea typeface="+mn-ea"/>
                <a:cs typeface="+mn-cs"/>
              </a:rPr>
              <a:t>Hoog risico op vallen.</a:t>
            </a:r>
            <a:r>
              <a:rPr lang="nl-NL" sz="1200" b="0" i="0" kern="1200" baseline="0" dirty="0">
                <a:solidFill>
                  <a:schemeClr val="tx1"/>
                </a:solidFill>
                <a:effectLst/>
                <a:latin typeface="+mn-lt"/>
                <a:ea typeface="+mn-ea"/>
                <a:cs typeface="+mn-cs"/>
              </a:rPr>
              <a:t> </a:t>
            </a:r>
            <a:r>
              <a:rPr lang="nl-NL" sz="1200" b="0" i="0" kern="1200" dirty="0">
                <a:solidFill>
                  <a:schemeClr val="tx1"/>
                </a:solidFill>
                <a:effectLst/>
                <a:latin typeface="+mn-lt"/>
                <a:ea typeface="+mn-ea"/>
                <a:cs typeface="+mn-cs"/>
              </a:rPr>
              <a:t>Door ouderdom neemt het risico op vallen toe, in de gehandicaptenzorg gaat het ook om vallen tijdens epileptische aanvallen. Uit</a:t>
            </a:r>
            <a:r>
              <a:rPr lang="nl-NL" sz="1200" b="0" i="0" kern="1200" baseline="0" dirty="0">
                <a:solidFill>
                  <a:schemeClr val="tx1"/>
                </a:solidFill>
                <a:effectLst/>
                <a:latin typeface="+mn-lt"/>
                <a:ea typeface="+mn-ea"/>
                <a:cs typeface="+mn-cs"/>
              </a:rPr>
              <a:t> onderzoek blijkt echter dat het fixeren van </a:t>
            </a:r>
            <a:r>
              <a:rPr lang="nl-NL" sz="1200" b="0" i="0" kern="1200" baseline="0" dirty="0" err="1">
                <a:solidFill>
                  <a:schemeClr val="tx1"/>
                </a:solidFill>
                <a:effectLst/>
                <a:latin typeface="+mn-lt"/>
                <a:ea typeface="+mn-ea"/>
                <a:cs typeface="+mn-cs"/>
              </a:rPr>
              <a:t>clienten</a:t>
            </a:r>
            <a:r>
              <a:rPr lang="nl-NL" sz="1200" b="0" i="0" kern="1200" baseline="0" dirty="0">
                <a:solidFill>
                  <a:schemeClr val="tx1"/>
                </a:solidFill>
                <a:effectLst/>
                <a:latin typeface="+mn-lt"/>
                <a:ea typeface="+mn-ea"/>
                <a:cs typeface="+mn-cs"/>
              </a:rPr>
              <a:t> grotere risico’s met zich mee brengt en dus niet veiliger zijn. </a:t>
            </a:r>
            <a:endParaRPr lang="nl-NL"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nl-NL" sz="1200" b="0" i="0" kern="1200" dirty="0">
                <a:solidFill>
                  <a:schemeClr val="tx1"/>
                </a:solidFill>
                <a:effectLst/>
                <a:latin typeface="+mn-lt"/>
                <a:ea typeface="+mn-ea"/>
                <a:cs typeface="+mn-cs"/>
              </a:rPr>
              <a:t>Onrust</a:t>
            </a:r>
            <a:r>
              <a:rPr lang="nl-NL" sz="1200" b="0" i="0" kern="1200" baseline="0" dirty="0">
                <a:solidFill>
                  <a:schemeClr val="tx1"/>
                </a:solidFill>
                <a:effectLst/>
                <a:latin typeface="+mn-lt"/>
                <a:ea typeface="+mn-ea"/>
                <a:cs typeface="+mn-cs"/>
              </a:rPr>
              <a:t> bv: w</a:t>
            </a:r>
            <a:r>
              <a:rPr lang="nl-NL" sz="1200" b="0" i="0" kern="1200" dirty="0">
                <a:solidFill>
                  <a:schemeClr val="tx1"/>
                </a:solidFill>
                <a:effectLst/>
                <a:latin typeface="+mn-lt"/>
                <a:ea typeface="+mn-ea"/>
                <a:cs typeface="+mn-cs"/>
              </a:rPr>
              <a:t>eglopen, dwalen en bewegingsdrang.</a:t>
            </a:r>
          </a:p>
          <a:p>
            <a:pPr marL="171450" indent="-171450" fontAlgn="base">
              <a:buFont typeface="Arial" panose="020B0604020202020204" pitchFamily="34" charset="0"/>
              <a:buChar char="•"/>
            </a:pPr>
            <a:r>
              <a:rPr lang="nl-NL" sz="1200" b="0" i="0" kern="1200" dirty="0">
                <a:solidFill>
                  <a:schemeClr val="tx1"/>
                </a:solidFill>
                <a:effectLst/>
                <a:latin typeface="+mn-lt"/>
                <a:ea typeface="+mn-ea"/>
                <a:cs typeface="+mn-cs"/>
              </a:rPr>
              <a:t>Agressie</a:t>
            </a:r>
            <a:r>
              <a:rPr lang="nl-NL" sz="1200" b="0" i="0" kern="1200" baseline="0" dirty="0">
                <a:solidFill>
                  <a:schemeClr val="tx1"/>
                </a:solidFill>
                <a:effectLst/>
                <a:latin typeface="+mn-lt"/>
                <a:ea typeface="+mn-ea"/>
                <a:cs typeface="+mn-cs"/>
              </a:rPr>
              <a:t> bv: a</a:t>
            </a:r>
            <a:r>
              <a:rPr lang="nl-NL" sz="1200" b="0" i="0" kern="1200" dirty="0">
                <a:solidFill>
                  <a:schemeClr val="tx1"/>
                </a:solidFill>
                <a:effectLst/>
                <a:latin typeface="+mn-lt"/>
                <a:ea typeface="+mn-ea"/>
                <a:cs typeface="+mn-cs"/>
              </a:rPr>
              <a:t>gressie naar zichzelf (</a:t>
            </a:r>
            <a:r>
              <a:rPr lang="nl-NL" sz="1200" b="0" i="0" kern="1200" dirty="0" err="1">
                <a:solidFill>
                  <a:schemeClr val="tx1"/>
                </a:solidFill>
                <a:effectLst/>
                <a:latin typeface="+mn-lt"/>
                <a:ea typeface="+mn-ea"/>
                <a:cs typeface="+mn-cs"/>
              </a:rPr>
              <a:t>automutileren</a:t>
            </a:r>
            <a:r>
              <a:rPr lang="nl-NL" sz="1200" b="0" i="0" kern="1200" dirty="0">
                <a:solidFill>
                  <a:schemeClr val="tx1"/>
                </a:solidFill>
                <a:effectLst/>
                <a:latin typeface="+mn-lt"/>
                <a:ea typeface="+mn-ea"/>
                <a:cs typeface="+mn-cs"/>
              </a:rPr>
              <a:t>), naar anderen (andere cliënten of medewerkers) en/of de omgeving (materialen, dingen kapot maken ).</a:t>
            </a:r>
          </a:p>
          <a:p>
            <a:pPr marL="171450" indent="-171450" fontAlgn="base">
              <a:buFont typeface="Arial" panose="020B0604020202020204" pitchFamily="34" charset="0"/>
              <a:buChar char="•"/>
            </a:pPr>
            <a:r>
              <a:rPr lang="nl-NL" sz="1200" b="0" i="0" kern="1200" dirty="0">
                <a:solidFill>
                  <a:schemeClr val="tx1"/>
                </a:solidFill>
                <a:effectLst/>
                <a:latin typeface="+mn-lt"/>
                <a:ea typeface="+mn-ea"/>
                <a:cs typeface="+mn-cs"/>
              </a:rPr>
              <a:t>Ander probleemgedrag</a:t>
            </a:r>
            <a:r>
              <a:rPr lang="nl-NL" sz="1200" b="0" i="0" kern="1200" baseline="0" dirty="0">
                <a:solidFill>
                  <a:schemeClr val="tx1"/>
                </a:solidFill>
                <a:effectLst/>
                <a:latin typeface="+mn-lt"/>
                <a:ea typeface="+mn-ea"/>
                <a:cs typeface="+mn-cs"/>
              </a:rPr>
              <a:t> bv: </a:t>
            </a:r>
            <a:r>
              <a:rPr lang="nl-NL" sz="1200" b="0" i="0" kern="1200" dirty="0">
                <a:solidFill>
                  <a:schemeClr val="tx1"/>
                </a:solidFill>
                <a:effectLst/>
                <a:latin typeface="+mn-lt"/>
                <a:ea typeface="+mn-ea"/>
                <a:cs typeface="+mn-cs"/>
              </a:rPr>
              <a:t>roepen, overeten, dwangmatig gedrag zoals tikken en bonken, smeren met ontlasting of een verstoord dag- en nachtritme.</a:t>
            </a:r>
          </a:p>
          <a:p>
            <a:pPr>
              <a:buFont typeface="Arial" panose="020B0604020202020204" pitchFamily="34" charset="0"/>
              <a:buChar char="•"/>
            </a:pPr>
            <a:endParaRPr lang="en-US" dirty="0"/>
          </a:p>
          <a:p>
            <a:endParaRPr lang="nl-NL" dirty="0"/>
          </a:p>
        </p:txBody>
      </p:sp>
      <p:sp>
        <p:nvSpPr>
          <p:cNvPr id="4" name="Tijdelijke aanduiding voor dianummer 3"/>
          <p:cNvSpPr>
            <a:spLocks noGrp="1"/>
          </p:cNvSpPr>
          <p:nvPr>
            <p:ph type="sldNum" sz="quarter" idx="10"/>
          </p:nvPr>
        </p:nvSpPr>
        <p:spPr/>
        <p:txBody>
          <a:bodyPr/>
          <a:lstStyle/>
          <a:p>
            <a:fld id="{4FB6C459-DE94-4677-B556-77060289CD79}" type="slidenum">
              <a:rPr lang="nl-NL" smtClean="0"/>
              <a:t>3</a:t>
            </a:fld>
            <a:endParaRPr lang="nl-NL"/>
          </a:p>
        </p:txBody>
      </p:sp>
    </p:spTree>
    <p:extLst>
      <p:ext uri="{BB962C8B-B14F-4D97-AF65-F5344CB8AC3E}">
        <p14:creationId xmlns:p14="http://schemas.microsoft.com/office/powerpoint/2010/main" val="2517145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vrijheidsbeperking in de zorg verminderen?</a:t>
            </a:r>
          </a:p>
          <a:p>
            <a:r>
              <a:rPr lang="nl-NL" dirty="0" err="1"/>
              <a:t>Vrijheidsbeperkende</a:t>
            </a:r>
            <a:r>
              <a:rPr lang="nl-NL" dirty="0"/>
              <a:t> maatregelen kunnen heftig ingrijpen op het leven van de cliënt. Met name fixerende maatregelen die de bewegingsvrijheid van cliënten beperken hebben veel negatieve gevolgen:</a:t>
            </a:r>
          </a:p>
          <a:p>
            <a:r>
              <a:rPr lang="nl-NL" dirty="0"/>
              <a:t>•	Meer onrust (verzet).</a:t>
            </a:r>
          </a:p>
          <a:p>
            <a:r>
              <a:rPr lang="nl-NL" dirty="0"/>
              <a:t>•	Meer </a:t>
            </a:r>
            <a:r>
              <a:rPr lang="nl-NL" dirty="0" err="1"/>
              <a:t>gedragsbeïnvloedende</a:t>
            </a:r>
            <a:r>
              <a:rPr lang="nl-NL" dirty="0"/>
              <a:t> medicatie (psychofarmaca) om deze onrust weg te nemen. Deze medicijnen kennen veel bijwerkingen.</a:t>
            </a:r>
          </a:p>
          <a:p>
            <a:r>
              <a:rPr lang="nl-NL" dirty="0"/>
              <a:t>•	Achteruitgang mobiliteit: door de vrijheidsbeperking krijgt de cliënt minder beweging en verliest hierdoor spiermassa en lenigheid. Het valrisico neemt hierdoor toe: </a:t>
            </a:r>
            <a:r>
              <a:rPr lang="nl-NL" dirty="0" err="1"/>
              <a:t>if</a:t>
            </a:r>
            <a:r>
              <a:rPr lang="nl-NL" dirty="0"/>
              <a:t> </a:t>
            </a:r>
            <a:r>
              <a:rPr lang="nl-NL" dirty="0" err="1"/>
              <a:t>you</a:t>
            </a:r>
            <a:r>
              <a:rPr lang="nl-NL" dirty="0"/>
              <a:t> </a:t>
            </a:r>
            <a:r>
              <a:rPr lang="nl-NL" dirty="0" err="1"/>
              <a:t>don’t</a:t>
            </a:r>
            <a:r>
              <a:rPr lang="nl-NL" dirty="0"/>
              <a:t> </a:t>
            </a:r>
            <a:r>
              <a:rPr lang="nl-NL" dirty="0" err="1"/>
              <a:t>use</a:t>
            </a:r>
            <a:r>
              <a:rPr lang="nl-NL" dirty="0"/>
              <a:t> </a:t>
            </a:r>
            <a:r>
              <a:rPr lang="nl-NL" dirty="0" err="1"/>
              <a:t>it</a:t>
            </a:r>
            <a:r>
              <a:rPr lang="nl-NL" dirty="0"/>
              <a:t>, </a:t>
            </a:r>
            <a:r>
              <a:rPr lang="nl-NL" dirty="0" err="1"/>
              <a:t>you</a:t>
            </a:r>
            <a:r>
              <a:rPr lang="nl-NL" dirty="0"/>
              <a:t> </a:t>
            </a:r>
            <a:r>
              <a:rPr lang="nl-NL" dirty="0" err="1"/>
              <a:t>lose</a:t>
            </a:r>
            <a:r>
              <a:rPr lang="nl-NL" dirty="0"/>
              <a:t> it.</a:t>
            </a:r>
          </a:p>
          <a:p>
            <a:r>
              <a:rPr lang="nl-NL" dirty="0"/>
              <a:t>•	Meer incontinentie. De cliënt kan niet zelf naar het toilet en ook met hulp neemt de toiletgang meer tijd in beslag.</a:t>
            </a:r>
          </a:p>
          <a:p>
            <a:r>
              <a:rPr lang="nl-NL" dirty="0"/>
              <a:t>•	Meer kans op decubitus. Verzitten of verliggen gaat moeilijk door een band in bed of stoel. De cliënt ligt dus lang in dezelfde houding, waardoor de kans op doorligwonden toeneemt.</a:t>
            </a:r>
          </a:p>
          <a:p>
            <a:r>
              <a:rPr lang="nl-NL" dirty="0"/>
              <a:t>•	</a:t>
            </a:r>
          </a:p>
        </p:txBody>
      </p:sp>
      <p:sp>
        <p:nvSpPr>
          <p:cNvPr id="4" name="Tijdelijke aanduiding voor dianummer 3"/>
          <p:cNvSpPr>
            <a:spLocks noGrp="1"/>
          </p:cNvSpPr>
          <p:nvPr>
            <p:ph type="sldNum" sz="quarter" idx="10"/>
          </p:nvPr>
        </p:nvSpPr>
        <p:spPr/>
        <p:txBody>
          <a:bodyPr/>
          <a:lstStyle/>
          <a:p>
            <a:fld id="{98B7A36A-9B7C-4C25-9F3C-2527E523019C}" type="slidenum">
              <a:rPr lang="nl-NL" smtClean="0"/>
              <a:pPr/>
              <a:t>6</a:t>
            </a:fld>
            <a:endParaRPr lang="nl-NL"/>
          </a:p>
        </p:txBody>
      </p:sp>
    </p:spTree>
    <p:extLst>
      <p:ext uri="{BB962C8B-B14F-4D97-AF65-F5344CB8AC3E}">
        <p14:creationId xmlns:p14="http://schemas.microsoft.com/office/powerpoint/2010/main" val="3858654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Meer </a:t>
            </a:r>
            <a:r>
              <a:rPr lang="nl-NL" dirty="0" err="1"/>
              <a:t>gedragsbeïnvloedende</a:t>
            </a:r>
            <a:r>
              <a:rPr lang="nl-NL" dirty="0"/>
              <a:t> medicatie (psychofarmaca) om de onrust weg te nemen. Deze medicijnen kennen veel bijwerkingen.</a:t>
            </a:r>
          </a:p>
          <a:p>
            <a:pPr marL="171450" indent="-171450">
              <a:buFont typeface="Arial" panose="020B0604020202020204" pitchFamily="34" charset="0"/>
              <a:buChar char="•"/>
            </a:pPr>
            <a:r>
              <a:rPr lang="nl-NL" dirty="0"/>
              <a:t>Letsel. In 2008 vielen zeven doden door ‘ophanging’ in de Zweedse band door onjuist gebruik.</a:t>
            </a:r>
          </a:p>
          <a:p>
            <a:r>
              <a:rPr lang="nl-NL" dirty="0"/>
              <a:t>•</a:t>
            </a:r>
            <a:r>
              <a:rPr lang="nl-NL" baseline="0" dirty="0"/>
              <a:t>   </a:t>
            </a:r>
            <a:r>
              <a:rPr lang="nl-NL" dirty="0"/>
              <a:t>Psychische klachten als angst en depressie.</a:t>
            </a:r>
          </a:p>
          <a:p>
            <a:r>
              <a:rPr lang="nl-NL" dirty="0"/>
              <a:t>•</a:t>
            </a:r>
            <a:r>
              <a:rPr lang="nl-NL" baseline="0" dirty="0"/>
              <a:t>   </a:t>
            </a:r>
            <a:r>
              <a:rPr lang="nl-NL" dirty="0"/>
              <a:t>Lichamelijke passiviteit leidt tot forse achteruitgang van het denkvermogen, het slaap-waakritme en stemming van cliënten (Hamers et al, 2009).</a:t>
            </a:r>
          </a:p>
          <a:p>
            <a:endParaRPr lang="nl-NL" dirty="0"/>
          </a:p>
          <a:p>
            <a:r>
              <a:rPr lang="nl-NL" dirty="0"/>
              <a:t>Negatieve gevolgen zijn bijvoorbeeld: het ontstaan van incontinentie, decubitus, contracturen, depressie, agressie en agitatie. Lichamelijke passiviteit leidt daarnaast tot forse achteruitgang van het denkvermogen, het slaap-waakritme en stemming van bewoners. Verder is de toepassing van maatregelen niet per definitie veilig. Sommige bewoners proberen zich met alle macht te bevrijden uit hun fixatie. Jaarlijks ontstaan letsels (zoals blauwe plekken schaafwonden) door het gebruik van maatregelen en zijn er zelfs dodelijke ongevallen te betreuren door het gebruik van bedhekken en heupgordels.</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98B7A36A-9B7C-4C25-9F3C-2527E523019C}" type="slidenum">
              <a:rPr lang="nl-NL" smtClean="0"/>
              <a:pPr/>
              <a:t>7</a:t>
            </a:fld>
            <a:endParaRPr lang="nl-NL"/>
          </a:p>
        </p:txBody>
      </p:sp>
    </p:spTree>
    <p:extLst>
      <p:ext uri="{BB962C8B-B14F-4D97-AF65-F5344CB8AC3E}">
        <p14:creationId xmlns:p14="http://schemas.microsoft.com/office/powerpoint/2010/main" val="851122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Wees kritisch en stel jezelf en collega’s vragen zoals: </a:t>
            </a:r>
          </a:p>
          <a:p>
            <a:pPr marL="171450" indent="-171450">
              <a:buFont typeface="Arial" panose="020B0604020202020204" pitchFamily="34" charset="0"/>
              <a:buChar char="•"/>
            </a:pPr>
            <a:r>
              <a:rPr lang="nl-NL" dirty="0"/>
              <a:t>Waarom is deze maatregel ooit ingezet?</a:t>
            </a:r>
          </a:p>
          <a:p>
            <a:pPr marL="171450" indent="-171450">
              <a:buFont typeface="Arial" panose="020B0604020202020204" pitchFamily="34" charset="0"/>
              <a:buChar char="•"/>
            </a:pPr>
            <a:r>
              <a:rPr lang="nl-NL" dirty="0"/>
              <a:t>Waar komt het risico vandaan?</a:t>
            </a:r>
          </a:p>
          <a:p>
            <a:pPr marL="171450" indent="-171450">
              <a:buFont typeface="Arial" panose="020B0604020202020204" pitchFamily="34" charset="0"/>
              <a:buChar char="•"/>
            </a:pPr>
            <a:r>
              <a:rPr lang="nl-NL" dirty="0"/>
              <a:t>Wat betekent dit gedrag van de zorgvrager?</a:t>
            </a:r>
          </a:p>
          <a:p>
            <a:pPr marL="171450" indent="-171450">
              <a:buFont typeface="Arial" panose="020B0604020202020204" pitchFamily="34" charset="0"/>
              <a:buChar char="•"/>
            </a:pPr>
            <a:r>
              <a:rPr lang="nl-NL" dirty="0"/>
              <a:t>Zijn er andere opties?  </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Wees creatief </a:t>
            </a:r>
          </a:p>
          <a:p>
            <a:r>
              <a:rPr lang="nl-NL" baseline="0" dirty="0"/>
              <a:t>Kennen jullie het filmpje van een zeer onrustige dementerende meneer die opgesloten werd in zijn kamer omdat hij andere bewoners tot last was? De verpleging wist niet goed hoe ze hier mee om moesten gaan. 1 van de verpleegkundigen vond het erg leuk om hier alternatieven voor te verzinnen en kwam met een lolly. De lolly maakte de man rustig waardoor hij zijn vrijheid kon behouden. </a:t>
            </a:r>
          </a:p>
          <a:p>
            <a:endParaRPr lang="nl-NL" baseline="0" dirty="0"/>
          </a:p>
          <a:p>
            <a:r>
              <a:rPr lang="nl-NL" baseline="0" dirty="0"/>
              <a:t>Kortom denk out of the box!! </a:t>
            </a:r>
            <a:r>
              <a:rPr lang="nl-NL" baseline="0" dirty="0" err="1"/>
              <a:t>Vrijheidsbepekende</a:t>
            </a:r>
            <a:r>
              <a:rPr lang="nl-NL" baseline="0" dirty="0"/>
              <a:t> maatregelen zijn vaak het gevolg van het tekortschieten aan creatieve alternatieven door verpleegkundigen</a:t>
            </a:r>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4FB6C459-DE94-4677-B556-77060289CD79}" type="slidenum">
              <a:rPr lang="nl-NL" smtClean="0"/>
              <a:t>8</a:t>
            </a:fld>
            <a:endParaRPr lang="nl-NL"/>
          </a:p>
        </p:txBody>
      </p:sp>
    </p:spTree>
    <p:extLst>
      <p:ext uri="{BB962C8B-B14F-4D97-AF65-F5344CB8AC3E}">
        <p14:creationId xmlns:p14="http://schemas.microsoft.com/office/powerpoint/2010/main" val="2958438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a:t>Klik om de stijl te bewerken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6642CDF-BFD3-4E5A-B567-73A123543CEF}" type="datetimeFigureOut">
              <a:rPr lang="nl-NL" smtClean="0"/>
              <a:t>29-3-2022</a:t>
            </a:fld>
            <a:endParaRPr lang="nl-NL"/>
          </a:p>
        </p:txBody>
      </p:sp>
      <p:sp>
        <p:nvSpPr>
          <p:cNvPr id="5" name="Footer Placeholder 4"/>
          <p:cNvSpPr>
            <a:spLocks noGrp="1"/>
          </p:cNvSpPr>
          <p:nvPr>
            <p:ph type="ftr" sz="quarter" idx="11"/>
          </p:nvPr>
        </p:nvSpPr>
        <p:spPr>
          <a:xfrm>
            <a:off x="2692397" y="5037663"/>
            <a:ext cx="5214635" cy="279400"/>
          </a:xfrm>
        </p:spPr>
        <p:txBody>
          <a:bodyPr/>
          <a:lstStyle/>
          <a:p>
            <a:endParaRPr lang="nl-NL"/>
          </a:p>
        </p:txBody>
      </p:sp>
      <p:sp>
        <p:nvSpPr>
          <p:cNvPr id="6" name="Slide Number Placeholder 5"/>
          <p:cNvSpPr>
            <a:spLocks noGrp="1"/>
          </p:cNvSpPr>
          <p:nvPr>
            <p:ph type="sldNum" sz="quarter" idx="12"/>
          </p:nvPr>
        </p:nvSpPr>
        <p:spPr>
          <a:xfrm>
            <a:off x="8956900" y="5037663"/>
            <a:ext cx="551167" cy="279400"/>
          </a:xfrm>
        </p:spPr>
        <p:txBody>
          <a:bodyPr/>
          <a:lstStyle/>
          <a:p>
            <a:fld id="{F744155A-3372-4DB7-A70E-60AAFD70A254}" type="slidenum">
              <a:rPr lang="nl-NL" smtClean="0"/>
              <a:t>‹nr.›</a:t>
            </a:fld>
            <a:endParaRPr lang="nl-N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4576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86642CDF-BFD3-4E5A-B567-73A123543CEF}" type="datetimeFigureOut">
              <a:rPr lang="nl-NL" smtClean="0"/>
              <a:t>29-3-2022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44155A-3372-4DB7-A70E-60AAFD70A254}" type="slidenum">
              <a:rPr lang="nl-NL" smtClean="0"/>
              <a:t>‹nr.›</a:t>
            </a:fld>
            <a:endParaRPr lang="nl-NL"/>
          </a:p>
        </p:txBody>
      </p:sp>
    </p:spTree>
    <p:extLst>
      <p:ext uri="{BB962C8B-B14F-4D97-AF65-F5344CB8AC3E}">
        <p14:creationId xmlns:p14="http://schemas.microsoft.com/office/powerpoint/2010/main" val="7135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86642CDF-BFD3-4E5A-B567-73A123543CEF}" type="datetimeFigureOut">
              <a:rPr lang="nl-NL" smtClean="0"/>
              <a:t>29-3-2022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44155A-3372-4DB7-A70E-60AAFD70A254}" type="slidenum">
              <a:rPr lang="nl-NL" smtClean="0"/>
              <a:t>‹nr.›</a:t>
            </a:fld>
            <a:endParaRPr lang="nl-N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936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86642CDF-BFD3-4E5A-B567-73A123543CEF}" type="datetimeFigureOut">
              <a:rPr lang="nl-NL" smtClean="0"/>
              <a:t>29-3-2022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44155A-3372-4DB7-A70E-60AAFD70A254}" type="slidenum">
              <a:rPr lang="nl-NL" smtClean="0"/>
              <a:t>‹nr.›</a:t>
            </a:fld>
            <a:endParaRPr lang="nl-N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5506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86642CDF-BFD3-4E5A-B567-73A123543CEF}" type="datetimeFigureOut">
              <a:rPr lang="nl-NL" smtClean="0"/>
              <a:t>29-3-2022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44155A-3372-4DB7-A70E-60AAFD70A254}" type="slidenum">
              <a:rPr lang="nl-NL" smtClean="0"/>
              <a:t>‹nr.›</a:t>
            </a:fld>
            <a:endParaRPr lang="nl-NL"/>
          </a:p>
        </p:txBody>
      </p:sp>
    </p:spTree>
    <p:extLst>
      <p:ext uri="{BB962C8B-B14F-4D97-AF65-F5344CB8AC3E}">
        <p14:creationId xmlns:p14="http://schemas.microsoft.com/office/powerpoint/2010/main" val="900767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86642CDF-BFD3-4E5A-B567-73A123543CEF}" type="datetimeFigureOut">
              <a:rPr lang="nl-NL" smtClean="0"/>
              <a:t>29-3-2022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44155A-3372-4DB7-A70E-60AAFD70A254}" type="slidenum">
              <a:rPr lang="nl-NL" smtClean="0"/>
              <a:t>‹nr.›</a:t>
            </a:fld>
            <a:endParaRPr lang="nl-N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5045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a:t>Klik om de stijl te bewerken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86642CDF-BFD3-4E5A-B567-73A123543CEF}" type="datetimeFigureOut">
              <a:rPr lang="nl-NL" smtClean="0"/>
              <a:t>29-3-2022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44155A-3372-4DB7-A70E-60AAFD70A254}" type="slidenum">
              <a:rPr lang="nl-NL" smtClean="0"/>
              <a:t>‹nr.›</a:t>
            </a:fld>
            <a:endParaRPr lang="nl-N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151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6642CDF-BFD3-4E5A-B567-73A123543CEF}" type="datetimeFigureOut">
              <a:rPr lang="nl-NL" smtClean="0"/>
              <a:t>29-3-2022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44155A-3372-4DB7-A70E-60AAFD70A254}" type="slidenum">
              <a:rPr lang="nl-NL" smtClean="0"/>
              <a:t>‹nr.›</a:t>
            </a:fld>
            <a:endParaRPr lang="nl-N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7418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6642CDF-BFD3-4E5A-B567-73A123543CEF}" type="datetimeFigureOut">
              <a:rPr lang="nl-NL" smtClean="0"/>
              <a:t>29-3-2022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44155A-3372-4DB7-A70E-60AAFD70A254}" type="slidenum">
              <a:rPr lang="nl-NL" smtClean="0"/>
              <a:t>‹nr.›</a:t>
            </a:fld>
            <a:endParaRPr lang="nl-N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0538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6642CDF-BFD3-4E5A-B567-73A123543CEF}" type="datetimeFigureOut">
              <a:rPr lang="nl-NL" smtClean="0"/>
              <a:t>29-3-2022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44155A-3372-4DB7-A70E-60AAFD70A254}" type="slidenum">
              <a:rPr lang="nl-NL" smtClean="0"/>
              <a:t>‹nr.›</a:t>
            </a:fld>
            <a:endParaRPr lang="nl-NL"/>
          </a:p>
        </p:txBody>
      </p:sp>
    </p:spTree>
    <p:extLst>
      <p:ext uri="{BB962C8B-B14F-4D97-AF65-F5344CB8AC3E}">
        <p14:creationId xmlns:p14="http://schemas.microsoft.com/office/powerpoint/2010/main" val="96533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86642CDF-BFD3-4E5A-B567-73A123543CEF}" type="datetimeFigureOut">
              <a:rPr lang="nl-NL" smtClean="0"/>
              <a:t>29-3-2022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44155A-3372-4DB7-A70E-60AAFD70A254}" type="slidenum">
              <a:rPr lang="nl-NL" smtClean="0"/>
              <a:t>‹nr.›</a:t>
            </a:fld>
            <a:endParaRPr lang="nl-N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6284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6642CDF-BFD3-4E5A-B567-73A123543CEF}" type="datetimeFigureOut">
              <a:rPr lang="nl-NL" smtClean="0"/>
              <a:t>29-3-2022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44155A-3372-4DB7-A70E-60AAFD70A254}" type="slidenum">
              <a:rPr lang="nl-NL" smtClean="0"/>
              <a:t>‹nr.›</a:t>
            </a:fld>
            <a:endParaRPr lang="nl-NL"/>
          </a:p>
        </p:txBody>
      </p:sp>
    </p:spTree>
    <p:extLst>
      <p:ext uri="{BB962C8B-B14F-4D97-AF65-F5344CB8AC3E}">
        <p14:creationId xmlns:p14="http://schemas.microsoft.com/office/powerpoint/2010/main" val="856375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6642CDF-BFD3-4E5A-B567-73A123543CEF}" type="datetimeFigureOut">
              <a:rPr lang="nl-NL" smtClean="0"/>
              <a:t>29-3-2022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744155A-3372-4DB7-A70E-60AAFD70A254}" type="slidenum">
              <a:rPr lang="nl-NL" smtClean="0"/>
              <a:t>‹nr.›</a:t>
            </a:fld>
            <a:endParaRPr lang="nl-N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1624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86642CDF-BFD3-4E5A-B567-73A123543CEF}" type="datetimeFigureOut">
              <a:rPr lang="nl-NL" smtClean="0"/>
              <a:t>29-3-2022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744155A-3372-4DB7-A70E-60AAFD70A254}" type="slidenum">
              <a:rPr lang="nl-NL" smtClean="0"/>
              <a:t>‹nr.›</a:t>
            </a:fld>
            <a:endParaRPr lang="nl-N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317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42CDF-BFD3-4E5A-B567-73A123543CEF}" type="datetimeFigureOut">
              <a:rPr lang="nl-NL" smtClean="0"/>
              <a:t>29-3-2022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744155A-3372-4DB7-A70E-60AAFD70A254}" type="slidenum">
              <a:rPr lang="nl-NL" smtClean="0"/>
              <a:t>‹nr.›</a:t>
            </a:fld>
            <a:endParaRPr lang="nl-NL"/>
          </a:p>
        </p:txBody>
      </p:sp>
    </p:spTree>
    <p:extLst>
      <p:ext uri="{BB962C8B-B14F-4D97-AF65-F5344CB8AC3E}">
        <p14:creationId xmlns:p14="http://schemas.microsoft.com/office/powerpoint/2010/main" val="4041178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a:t>Klik om de stijl te bewerken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86642CDF-BFD3-4E5A-B567-73A123543CEF}" type="datetimeFigureOut">
              <a:rPr lang="nl-NL" smtClean="0"/>
              <a:t>29-3-2022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44155A-3372-4DB7-A70E-60AAFD70A254}" type="slidenum">
              <a:rPr lang="nl-NL" smtClean="0"/>
              <a:t>‹nr.›</a:t>
            </a:fld>
            <a:endParaRPr lang="nl-N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1302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a:t>Klik om de stijl te bewerken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86642CDF-BFD3-4E5A-B567-73A123543CEF}" type="datetimeFigureOut">
              <a:rPr lang="nl-NL" smtClean="0"/>
              <a:t>29-3-2022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44155A-3372-4DB7-A70E-60AAFD70A254}" type="slidenum">
              <a:rPr lang="nl-NL" smtClean="0"/>
              <a:t>‹nr.›</a:t>
            </a:fld>
            <a:endParaRPr lang="nl-NL"/>
          </a:p>
        </p:txBody>
      </p:sp>
    </p:spTree>
    <p:extLst>
      <p:ext uri="{BB962C8B-B14F-4D97-AF65-F5344CB8AC3E}">
        <p14:creationId xmlns:p14="http://schemas.microsoft.com/office/powerpoint/2010/main" val="83293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6642CDF-BFD3-4E5A-B567-73A123543CEF}" type="datetimeFigureOut">
              <a:rPr lang="nl-NL" smtClean="0"/>
              <a:t>29-3-2022</a:t>
            </a:fld>
            <a:endParaRPr lang="nl-N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nl-N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744155A-3372-4DB7-A70E-60AAFD70A254}" type="slidenum">
              <a:rPr lang="nl-NL" smtClean="0"/>
              <a:t>‹nr.›</a:t>
            </a:fld>
            <a:endParaRPr lang="nl-NL"/>
          </a:p>
        </p:txBody>
      </p:sp>
    </p:spTree>
    <p:extLst>
      <p:ext uri="{BB962C8B-B14F-4D97-AF65-F5344CB8AC3E}">
        <p14:creationId xmlns:p14="http://schemas.microsoft.com/office/powerpoint/2010/main" val="37011209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Zorg voor vrijheid </a:t>
            </a:r>
          </a:p>
        </p:txBody>
      </p:sp>
      <p:sp>
        <p:nvSpPr>
          <p:cNvPr id="3" name="Ondertitel 2"/>
          <p:cNvSpPr>
            <a:spLocks noGrp="1"/>
          </p:cNvSpPr>
          <p:nvPr>
            <p:ph type="subTitle" idx="1"/>
          </p:nvPr>
        </p:nvSpPr>
        <p:spPr/>
        <p:txBody>
          <a:bodyPr/>
          <a:lstStyle/>
          <a:p>
            <a:r>
              <a:rPr lang="nl-NL" dirty="0"/>
              <a:t>Les 5 zorgen voor vrijheid en veiligheid.</a:t>
            </a:r>
          </a:p>
          <a:p>
            <a:r>
              <a:rPr lang="nl-NL" dirty="0"/>
              <a:t>MZ – VZ leerjaar 1</a:t>
            </a:r>
          </a:p>
        </p:txBody>
      </p:sp>
    </p:spTree>
    <p:extLst>
      <p:ext uri="{BB962C8B-B14F-4D97-AF65-F5344CB8AC3E}">
        <p14:creationId xmlns:p14="http://schemas.microsoft.com/office/powerpoint/2010/main" val="3322065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Autofit/>
          </a:bodyPr>
          <a:lstStyle/>
          <a:p>
            <a:r>
              <a:rPr lang="nl-NL" sz="3600" dirty="0"/>
              <a:t>Waarom bespreken we vrijheidsbeperking?</a:t>
            </a:r>
          </a:p>
        </p:txBody>
      </p:sp>
      <p:sp>
        <p:nvSpPr>
          <p:cNvPr id="5" name="Tijdelijke aanduiding voor inhoud 4"/>
          <p:cNvSpPr>
            <a:spLocks noGrp="1"/>
          </p:cNvSpPr>
          <p:nvPr>
            <p:ph idx="1"/>
          </p:nvPr>
        </p:nvSpPr>
        <p:spPr>
          <a:xfrm>
            <a:off x="1371600" y="2439601"/>
            <a:ext cx="8229600" cy="4947011"/>
          </a:xfrm>
        </p:spPr>
        <p:txBody>
          <a:bodyPr/>
          <a:lstStyle/>
          <a:p>
            <a:pPr marL="0" indent="0">
              <a:buNone/>
            </a:pPr>
            <a:endParaRPr lang="nl-NL" dirty="0"/>
          </a:p>
          <a:p>
            <a:pPr marL="0" indent="0">
              <a:buNone/>
            </a:pPr>
            <a:r>
              <a:rPr lang="nl-NL" dirty="0"/>
              <a:t>Universele verklaring van de rechten van de mens, Artikel 3:</a:t>
            </a:r>
          </a:p>
          <a:p>
            <a:pPr marL="0" indent="0">
              <a:buNone/>
            </a:pPr>
            <a:r>
              <a:rPr lang="nl-NL" dirty="0"/>
              <a:t>Ieder mens heeft recht op leven, vrijheid en onschendbaarheid van zijn persoon. </a:t>
            </a:r>
          </a:p>
          <a:p>
            <a:pPr marL="0" indent="0">
              <a:buNone/>
            </a:pPr>
            <a:endParaRPr lang="nl-NL" dirty="0"/>
          </a:p>
          <a:p>
            <a:r>
              <a:rPr lang="nl-NL" b="1" dirty="0"/>
              <a:t>Je hebt als mens recht op vrijheid!</a:t>
            </a:r>
          </a:p>
          <a:p>
            <a:endParaRPr lang="nl-NL" dirty="0"/>
          </a:p>
        </p:txBody>
      </p:sp>
      <p:sp>
        <p:nvSpPr>
          <p:cNvPr id="2" name="Tijdelijke aanduiding voor dianummer 1"/>
          <p:cNvSpPr>
            <a:spLocks noGrp="1"/>
          </p:cNvSpPr>
          <p:nvPr>
            <p:ph type="sldNum" sz="quarter" idx="12"/>
          </p:nvPr>
        </p:nvSpPr>
        <p:spPr>
          <a:xfrm>
            <a:off x="8534400" y="6356351"/>
            <a:ext cx="2133600" cy="365125"/>
          </a:xfrm>
          <a:prstGeom prst="rect">
            <a:avLst/>
          </a:prstGeom>
        </p:spPr>
        <p:txBody>
          <a:bodyPr/>
          <a:lstStyle/>
          <a:p>
            <a:fld id="{BC19CC3A-056A-4996-A2E2-BC1A913B1F74}" type="slidenum">
              <a:rPr lang="nl-NL" smtClean="0"/>
              <a:t>2</a:t>
            </a:fld>
            <a:endParaRPr lang="nl-NL" dirty="0"/>
          </a:p>
        </p:txBody>
      </p:sp>
    </p:spTree>
    <p:extLst>
      <p:ext uri="{BB962C8B-B14F-4D97-AF65-F5344CB8AC3E}">
        <p14:creationId xmlns:p14="http://schemas.microsoft.com/office/powerpoint/2010/main" val="1854774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vrijheidsbeperking </a:t>
            </a:r>
          </a:p>
        </p:txBody>
      </p:sp>
      <p:sp>
        <p:nvSpPr>
          <p:cNvPr id="3" name="Tijdelijke aanduiding voor inhoud 2"/>
          <p:cNvSpPr>
            <a:spLocks noGrp="1"/>
          </p:cNvSpPr>
          <p:nvPr>
            <p:ph idx="1"/>
          </p:nvPr>
        </p:nvSpPr>
        <p:spPr/>
        <p:txBody>
          <a:bodyPr>
            <a:normAutofit lnSpcReduction="10000"/>
          </a:bodyPr>
          <a:lstStyle/>
          <a:p>
            <a:pPr marL="0" indent="0">
              <a:buNone/>
            </a:pPr>
            <a:r>
              <a:rPr lang="nl-NL" dirty="0"/>
              <a:t>Vrijheidsbeperking gaat over alle maatregelen die cliënten in hun vrijheid beperken.</a:t>
            </a:r>
          </a:p>
          <a:p>
            <a:pPr marL="0" indent="0">
              <a:buNone/>
            </a:pPr>
            <a:endParaRPr lang="nl-NL" dirty="0"/>
          </a:p>
          <a:p>
            <a:r>
              <a:rPr lang="nl-NL" dirty="0"/>
              <a:t>Welke vrijheidsbeperkende maatregelen ken je, of heb je op stage gezien? Schrijf deze op? </a:t>
            </a:r>
          </a:p>
          <a:p>
            <a:endParaRPr lang="nl-NL" dirty="0"/>
          </a:p>
          <a:p>
            <a:r>
              <a:rPr lang="nl-NL" dirty="0"/>
              <a:t>Wat zijn redenen om mensen in hun vrijheid te beperken?</a:t>
            </a:r>
          </a:p>
          <a:p>
            <a:pPr marL="0" indent="0">
              <a:buNone/>
            </a:pPr>
            <a:endParaRPr lang="nl-NL" dirty="0"/>
          </a:p>
        </p:txBody>
      </p:sp>
    </p:spTree>
    <p:extLst>
      <p:ext uri="{BB962C8B-B14F-4D97-AF65-F5344CB8AC3E}">
        <p14:creationId xmlns:p14="http://schemas.microsoft.com/office/powerpoint/2010/main" val="1589820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solidFill>
                  <a:schemeClr val="tx1"/>
                </a:solidFill>
              </a:rPr>
              <a:t>Vormen van vrijheidsbeperking zijn: </a:t>
            </a:r>
            <a:endParaRPr lang="nl-NL" dirty="0"/>
          </a:p>
        </p:txBody>
      </p:sp>
      <p:sp>
        <p:nvSpPr>
          <p:cNvPr id="3" name="Tijdelijke aanduiding voor inhoud 2"/>
          <p:cNvSpPr>
            <a:spLocks noGrp="1"/>
          </p:cNvSpPr>
          <p:nvPr>
            <p:ph idx="1"/>
          </p:nvPr>
        </p:nvSpPr>
        <p:spPr/>
        <p:txBody>
          <a:bodyPr/>
          <a:lstStyle/>
          <a:p>
            <a:r>
              <a:rPr lang="en-US" dirty="0" err="1"/>
              <a:t>Fysieke</a:t>
            </a:r>
            <a:r>
              <a:rPr lang="en-US" dirty="0"/>
              <a:t> </a:t>
            </a:r>
            <a:r>
              <a:rPr lang="en-US" dirty="0" err="1"/>
              <a:t>vrijheidsbeperking</a:t>
            </a:r>
            <a:r>
              <a:rPr lang="en-US" dirty="0"/>
              <a:t> (</a:t>
            </a:r>
            <a:r>
              <a:rPr lang="en-US" dirty="0" err="1"/>
              <a:t>Zweedse</a:t>
            </a:r>
            <a:r>
              <a:rPr lang="en-US" dirty="0"/>
              <a:t> band, </a:t>
            </a:r>
            <a:r>
              <a:rPr lang="en-US" dirty="0" err="1"/>
              <a:t>tafelblad</a:t>
            </a:r>
            <a:r>
              <a:rPr lang="en-US" dirty="0"/>
              <a:t>). </a:t>
            </a:r>
          </a:p>
          <a:p>
            <a:pPr>
              <a:buFont typeface="Arial" panose="020B0604020202020204" pitchFamily="34" charset="0"/>
              <a:buChar char="•"/>
            </a:pPr>
            <a:r>
              <a:rPr lang="en-US" dirty="0"/>
              <a:t>    </a:t>
            </a:r>
            <a:r>
              <a:rPr lang="en-US" dirty="0" err="1"/>
              <a:t>Medicatie</a:t>
            </a:r>
            <a:r>
              <a:rPr lang="en-US" dirty="0"/>
              <a:t> die het </a:t>
            </a:r>
            <a:r>
              <a:rPr lang="en-US" dirty="0" err="1"/>
              <a:t>gedrag</a:t>
            </a:r>
            <a:r>
              <a:rPr lang="en-US" dirty="0"/>
              <a:t> </a:t>
            </a:r>
            <a:r>
              <a:rPr lang="en-US" dirty="0" err="1"/>
              <a:t>beïnvloed</a:t>
            </a:r>
            <a:r>
              <a:rPr lang="en-US" dirty="0"/>
              <a:t>.</a:t>
            </a:r>
          </a:p>
          <a:p>
            <a:pPr>
              <a:buFont typeface="Arial" panose="020B0604020202020204" pitchFamily="34" charset="0"/>
              <a:buChar char="•"/>
            </a:pPr>
            <a:r>
              <a:rPr lang="en-US" dirty="0"/>
              <a:t>    </a:t>
            </a:r>
            <a:r>
              <a:rPr lang="en-US" dirty="0" err="1"/>
              <a:t>Domotica</a:t>
            </a:r>
            <a:r>
              <a:rPr lang="en-US" dirty="0"/>
              <a:t> (sensor, </a:t>
            </a:r>
            <a:r>
              <a:rPr lang="en-US" dirty="0" err="1"/>
              <a:t>uitluistersysteem</a:t>
            </a:r>
            <a:r>
              <a:rPr lang="en-US" dirty="0"/>
              <a:t>, camera, </a:t>
            </a:r>
            <a:r>
              <a:rPr lang="en-US" dirty="0" err="1"/>
              <a:t>deurverklikker</a:t>
            </a:r>
            <a:r>
              <a:rPr lang="en-US" dirty="0"/>
              <a:t>).</a:t>
            </a:r>
          </a:p>
          <a:p>
            <a:pPr>
              <a:buFont typeface="Arial" panose="020B0604020202020204" pitchFamily="34" charset="0"/>
              <a:buChar char="•"/>
            </a:pPr>
            <a:r>
              <a:rPr lang="en-US" dirty="0"/>
              <a:t>    </a:t>
            </a:r>
            <a:r>
              <a:rPr lang="en-US" dirty="0" err="1"/>
              <a:t>Individuele</a:t>
            </a:r>
            <a:r>
              <a:rPr lang="en-US" dirty="0"/>
              <a:t> </a:t>
            </a:r>
            <a:r>
              <a:rPr lang="en-US" dirty="0" err="1"/>
              <a:t>afspraken</a:t>
            </a:r>
            <a:r>
              <a:rPr lang="en-US" dirty="0"/>
              <a:t> (</a:t>
            </a:r>
            <a:r>
              <a:rPr lang="en-US" dirty="0" err="1"/>
              <a:t>afspraken</a:t>
            </a:r>
            <a:r>
              <a:rPr lang="en-US" dirty="0"/>
              <a:t> over </a:t>
            </a:r>
            <a:r>
              <a:rPr lang="en-US" dirty="0" err="1"/>
              <a:t>roken</a:t>
            </a:r>
            <a:r>
              <a:rPr lang="en-US" dirty="0"/>
              <a:t>, </a:t>
            </a:r>
            <a:r>
              <a:rPr lang="en-US" dirty="0" err="1"/>
              <a:t>tijdsafspraken</a:t>
            </a:r>
            <a:r>
              <a:rPr lang="en-US" dirty="0"/>
              <a:t>).</a:t>
            </a:r>
            <a:endParaRPr lang="nl-NL" dirty="0"/>
          </a:p>
          <a:p>
            <a:pPr>
              <a:buFont typeface="Arial" panose="020B0604020202020204" pitchFamily="34" charset="0"/>
              <a:buChar char="•"/>
            </a:pPr>
            <a:r>
              <a:rPr lang="en-US" dirty="0"/>
              <a:t>    </a:t>
            </a:r>
            <a:r>
              <a:rPr lang="en-US" dirty="0" err="1"/>
              <a:t>Groepsafspraken</a:t>
            </a:r>
            <a:r>
              <a:rPr lang="en-US" dirty="0"/>
              <a:t> </a:t>
            </a:r>
            <a:r>
              <a:rPr lang="en-US" dirty="0" err="1"/>
              <a:t>en</a:t>
            </a:r>
            <a:r>
              <a:rPr lang="en-US" dirty="0"/>
              <a:t> </a:t>
            </a:r>
            <a:r>
              <a:rPr lang="en-US" dirty="0" err="1"/>
              <a:t>huisregels</a:t>
            </a:r>
            <a:r>
              <a:rPr lang="en-US" dirty="0"/>
              <a:t> (</a:t>
            </a:r>
            <a:r>
              <a:rPr lang="en-US" dirty="0" err="1"/>
              <a:t>bepaalde</a:t>
            </a:r>
            <a:r>
              <a:rPr lang="en-US" dirty="0"/>
              <a:t> </a:t>
            </a:r>
            <a:r>
              <a:rPr lang="en-US" dirty="0" err="1"/>
              <a:t>kasten</a:t>
            </a:r>
            <a:r>
              <a:rPr lang="en-US" dirty="0"/>
              <a:t> op slot, </a:t>
            </a:r>
            <a:r>
              <a:rPr lang="en-US" dirty="0" err="1"/>
              <a:t>bedtijden</a:t>
            </a:r>
            <a:r>
              <a:rPr lang="en-US" dirty="0"/>
              <a:t>).</a:t>
            </a:r>
          </a:p>
          <a:p>
            <a:endParaRPr lang="nl-NL" dirty="0"/>
          </a:p>
        </p:txBody>
      </p:sp>
    </p:spTree>
    <p:extLst>
      <p:ext uri="{BB962C8B-B14F-4D97-AF65-F5344CB8AC3E}">
        <p14:creationId xmlns:p14="http://schemas.microsoft.com/office/powerpoint/2010/main" val="3446742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err="1"/>
              <a:t>Redenen</a:t>
            </a:r>
            <a:r>
              <a:rPr lang="en-US" dirty="0"/>
              <a:t> om </a:t>
            </a:r>
            <a:r>
              <a:rPr lang="en-US" dirty="0" err="1"/>
              <a:t>zorgvragers</a:t>
            </a:r>
            <a:r>
              <a:rPr lang="en-US" dirty="0"/>
              <a:t> </a:t>
            </a:r>
            <a:r>
              <a:rPr lang="en-US" dirty="0" err="1"/>
              <a:t>te</a:t>
            </a:r>
            <a:r>
              <a:rPr lang="en-US" dirty="0"/>
              <a:t> </a:t>
            </a:r>
            <a:r>
              <a:rPr lang="en-US" dirty="0" err="1"/>
              <a:t>beperken</a:t>
            </a:r>
            <a:r>
              <a:rPr lang="en-US" dirty="0"/>
              <a:t> in </a:t>
            </a:r>
            <a:r>
              <a:rPr lang="en-US" dirty="0" err="1"/>
              <a:t>hun</a:t>
            </a:r>
            <a:r>
              <a:rPr lang="en-US" dirty="0"/>
              <a:t> </a:t>
            </a:r>
            <a:r>
              <a:rPr lang="en-US" dirty="0" err="1"/>
              <a:t>vrijheid</a:t>
            </a:r>
            <a:r>
              <a:rPr lang="en-US" dirty="0"/>
              <a:t> (</a:t>
            </a:r>
            <a:r>
              <a:rPr lang="en-US" dirty="0" err="1"/>
              <a:t>hoeft</a:t>
            </a:r>
            <a:r>
              <a:rPr lang="en-US" dirty="0"/>
              <a:t> </a:t>
            </a:r>
            <a:r>
              <a:rPr lang="en-US" dirty="0" err="1"/>
              <a:t>niet</a:t>
            </a:r>
            <a:r>
              <a:rPr lang="en-US" dirty="0"/>
              <a:t> </a:t>
            </a:r>
            <a:r>
              <a:rPr lang="en-US" dirty="0" err="1"/>
              <a:t>gegrond</a:t>
            </a:r>
            <a:r>
              <a:rPr lang="en-US" dirty="0"/>
              <a:t> </a:t>
            </a:r>
            <a:r>
              <a:rPr lang="en-US" dirty="0" err="1"/>
              <a:t>te</a:t>
            </a:r>
            <a:r>
              <a:rPr lang="en-US" dirty="0"/>
              <a:t> </a:t>
            </a:r>
            <a:r>
              <a:rPr lang="en-US" dirty="0" err="1"/>
              <a:t>zijn</a:t>
            </a:r>
            <a:r>
              <a:rPr lang="en-US" dirty="0"/>
              <a:t>) </a:t>
            </a:r>
            <a:br>
              <a:rPr lang="en-US" dirty="0"/>
            </a:br>
            <a:endParaRPr lang="nl-NL" dirty="0"/>
          </a:p>
        </p:txBody>
      </p:sp>
      <p:sp>
        <p:nvSpPr>
          <p:cNvPr id="3" name="Tijdelijke aanduiding voor inhoud 2"/>
          <p:cNvSpPr>
            <a:spLocks noGrp="1"/>
          </p:cNvSpPr>
          <p:nvPr>
            <p:ph idx="1"/>
          </p:nvPr>
        </p:nvSpPr>
        <p:spPr>
          <a:xfrm>
            <a:off x="1295401" y="2556932"/>
            <a:ext cx="9942870" cy="3318936"/>
          </a:xfrm>
        </p:spPr>
        <p:txBody>
          <a:bodyPr>
            <a:normAutofit fontScale="92500" lnSpcReduction="10000"/>
          </a:bodyPr>
          <a:lstStyle/>
          <a:p>
            <a:pPr marL="171450" indent="-171450" fontAlgn="base">
              <a:buFont typeface="Arial" panose="020B0604020202020204" pitchFamily="34" charset="0"/>
              <a:buChar char="•"/>
            </a:pPr>
            <a:r>
              <a:rPr lang="nl-NL" dirty="0">
                <a:solidFill>
                  <a:schemeClr val="tx1"/>
                </a:solidFill>
              </a:rPr>
              <a:t>Hoog risico op vallen. </a:t>
            </a:r>
            <a:br>
              <a:rPr lang="nl-NL" dirty="0">
                <a:solidFill>
                  <a:schemeClr val="tx1"/>
                </a:solidFill>
              </a:rPr>
            </a:br>
            <a:r>
              <a:rPr lang="nl-NL" dirty="0">
                <a:solidFill>
                  <a:schemeClr val="tx1"/>
                </a:solidFill>
              </a:rPr>
              <a:t>Door ouderdom neemt het risico op vallen toe, in de gehandicaptenzorg gaat om vallen tijdens epileptische insulten. Onderzoek laat zien dat fixeren grotere risico’s heeft en niet veiliger is. </a:t>
            </a:r>
          </a:p>
          <a:p>
            <a:pPr marL="171450" indent="-171450" fontAlgn="base">
              <a:buFont typeface="Arial" panose="020B0604020202020204" pitchFamily="34" charset="0"/>
              <a:buChar char="•"/>
            </a:pPr>
            <a:r>
              <a:rPr lang="nl-NL" dirty="0">
                <a:solidFill>
                  <a:schemeClr val="tx1"/>
                </a:solidFill>
              </a:rPr>
              <a:t>Onrust bv: weglopen, dwalen en bewegingsdrang.</a:t>
            </a:r>
          </a:p>
          <a:p>
            <a:pPr marL="171450" indent="-171450" fontAlgn="base">
              <a:buFont typeface="Arial" panose="020B0604020202020204" pitchFamily="34" charset="0"/>
              <a:buChar char="•"/>
            </a:pPr>
            <a:r>
              <a:rPr lang="nl-NL" dirty="0">
                <a:solidFill>
                  <a:schemeClr val="tx1"/>
                </a:solidFill>
              </a:rPr>
              <a:t>Agressie bv: agressie naar zichzelf (</a:t>
            </a:r>
            <a:r>
              <a:rPr lang="nl-NL" dirty="0" err="1">
                <a:solidFill>
                  <a:schemeClr val="tx1"/>
                </a:solidFill>
              </a:rPr>
              <a:t>automutileren</a:t>
            </a:r>
            <a:r>
              <a:rPr lang="nl-NL" dirty="0">
                <a:solidFill>
                  <a:schemeClr val="tx1"/>
                </a:solidFill>
              </a:rPr>
              <a:t>), naar anderen (andere cliënten of medewerkers) en/of de omgeving (materialen, dingen kapot maken ).</a:t>
            </a:r>
          </a:p>
          <a:p>
            <a:pPr marL="171450" indent="-171450" fontAlgn="base">
              <a:buFont typeface="Arial" panose="020B0604020202020204" pitchFamily="34" charset="0"/>
              <a:buChar char="•"/>
            </a:pPr>
            <a:r>
              <a:rPr lang="nl-NL" dirty="0">
                <a:solidFill>
                  <a:schemeClr val="tx1"/>
                </a:solidFill>
              </a:rPr>
              <a:t>Ander probleemgedrag bv: roepen, overeten, dwangmatig gedrag zoals tikken en bonken, smeren met ontlasting of een verstoord dag- en nachtritme.</a:t>
            </a:r>
          </a:p>
          <a:p>
            <a:endParaRPr lang="nl-NL" dirty="0"/>
          </a:p>
        </p:txBody>
      </p:sp>
    </p:spTree>
    <p:extLst>
      <p:ext uri="{BB962C8B-B14F-4D97-AF65-F5344CB8AC3E}">
        <p14:creationId xmlns:p14="http://schemas.microsoft.com/office/powerpoint/2010/main" val="3169107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35194" y="974926"/>
            <a:ext cx="8881964" cy="766132"/>
          </a:xfrm>
        </p:spPr>
        <p:txBody>
          <a:bodyPr>
            <a:noAutofit/>
          </a:bodyPr>
          <a:lstStyle/>
          <a:p>
            <a:r>
              <a:rPr lang="nl-NL" sz="3600" dirty="0"/>
              <a:t>Negatieve gevolgen van vrijheidsbeperkingen (1)</a:t>
            </a:r>
          </a:p>
        </p:txBody>
      </p:sp>
      <p:sp>
        <p:nvSpPr>
          <p:cNvPr id="3" name="Tijdelijke aanduiding voor inhoud 2"/>
          <p:cNvSpPr>
            <a:spLocks noGrp="1"/>
          </p:cNvSpPr>
          <p:nvPr>
            <p:ph idx="1"/>
          </p:nvPr>
        </p:nvSpPr>
        <p:spPr>
          <a:xfrm>
            <a:off x="1459671" y="2575775"/>
            <a:ext cx="8141529" cy="3780576"/>
          </a:xfrm>
        </p:spPr>
        <p:txBody>
          <a:bodyPr>
            <a:normAutofit/>
          </a:bodyPr>
          <a:lstStyle/>
          <a:p>
            <a:r>
              <a:rPr lang="en-US" sz="2800" dirty="0"/>
              <a:t>Meer </a:t>
            </a:r>
            <a:r>
              <a:rPr lang="en-US" sz="2800" dirty="0" err="1"/>
              <a:t>onrust</a:t>
            </a:r>
            <a:r>
              <a:rPr lang="en-US" sz="2800" dirty="0"/>
              <a:t> (</a:t>
            </a:r>
            <a:r>
              <a:rPr lang="en-US" sz="2800" dirty="0" err="1"/>
              <a:t>verzet</a:t>
            </a:r>
            <a:r>
              <a:rPr lang="en-US" sz="2800" dirty="0"/>
              <a:t>).</a:t>
            </a:r>
          </a:p>
          <a:p>
            <a:pPr>
              <a:buFont typeface="Arial" panose="020B0604020202020204" pitchFamily="34" charset="0"/>
              <a:buChar char="•"/>
            </a:pPr>
            <a:r>
              <a:rPr lang="en-US" sz="2800" dirty="0"/>
              <a:t>Meer </a:t>
            </a:r>
            <a:r>
              <a:rPr lang="en-US" sz="2800" dirty="0" err="1"/>
              <a:t>incontinentie</a:t>
            </a:r>
            <a:r>
              <a:rPr lang="en-US" sz="2800" dirty="0"/>
              <a:t>.</a:t>
            </a:r>
            <a:endParaRPr lang="nl-NL" sz="2800" dirty="0"/>
          </a:p>
          <a:p>
            <a:pPr>
              <a:buFont typeface="Arial" panose="020B0604020202020204" pitchFamily="34" charset="0"/>
              <a:buChar char="•"/>
            </a:pPr>
            <a:r>
              <a:rPr lang="en-US" sz="2800" dirty="0"/>
              <a:t>Meer </a:t>
            </a:r>
            <a:r>
              <a:rPr lang="en-US" sz="2800" dirty="0" err="1"/>
              <a:t>kans</a:t>
            </a:r>
            <a:r>
              <a:rPr lang="en-US" sz="2800" dirty="0"/>
              <a:t> op decubitus.</a:t>
            </a:r>
          </a:p>
          <a:p>
            <a:pPr>
              <a:buFont typeface="Arial" panose="020B0604020202020204" pitchFamily="34" charset="0"/>
              <a:buChar char="•"/>
            </a:pPr>
            <a:r>
              <a:rPr lang="en-US" sz="2800" dirty="0" err="1"/>
              <a:t>Verlies</a:t>
            </a:r>
            <a:r>
              <a:rPr lang="en-US" sz="2800" dirty="0"/>
              <a:t> van </a:t>
            </a:r>
            <a:r>
              <a:rPr lang="en-US" sz="2800" dirty="0" err="1"/>
              <a:t>spiermassa</a:t>
            </a:r>
            <a:r>
              <a:rPr lang="en-US" sz="2800" dirty="0"/>
              <a:t> en </a:t>
            </a:r>
            <a:r>
              <a:rPr lang="en-US" sz="2800" dirty="0" err="1"/>
              <a:t>lenigheid</a:t>
            </a:r>
            <a:r>
              <a:rPr lang="en-US" sz="2800" dirty="0"/>
              <a:t> -&gt; </a:t>
            </a:r>
            <a:r>
              <a:rPr lang="en-US" sz="2800" dirty="0" err="1"/>
              <a:t>valrisico</a:t>
            </a:r>
            <a:r>
              <a:rPr lang="en-US" sz="2800" dirty="0"/>
              <a:t> </a:t>
            </a:r>
            <a:r>
              <a:rPr lang="en-US" sz="2800" dirty="0" err="1"/>
              <a:t>neemt</a:t>
            </a:r>
            <a:r>
              <a:rPr lang="en-US" sz="2800" dirty="0"/>
              <a:t> toe!</a:t>
            </a:r>
            <a:endParaRPr lang="nl-NL" dirty="0"/>
          </a:p>
          <a:p>
            <a:pPr>
              <a:buFont typeface="Arial" panose="020B0604020202020204" pitchFamily="34" charset="0"/>
              <a:buChar char="•"/>
            </a:pPr>
            <a:r>
              <a:rPr lang="nl-NL" sz="2800" dirty="0"/>
              <a:t>Contracturen </a:t>
            </a:r>
            <a:endParaRPr lang="en-US" sz="2800" dirty="0"/>
          </a:p>
        </p:txBody>
      </p:sp>
      <p:sp>
        <p:nvSpPr>
          <p:cNvPr id="4" name="Tijdelijke aanduiding voor dianummer 3"/>
          <p:cNvSpPr>
            <a:spLocks noGrp="1"/>
          </p:cNvSpPr>
          <p:nvPr>
            <p:ph type="sldNum" sz="quarter" idx="12"/>
          </p:nvPr>
        </p:nvSpPr>
        <p:spPr>
          <a:xfrm>
            <a:off x="8534400" y="6356351"/>
            <a:ext cx="2133600" cy="365125"/>
          </a:xfrm>
          <a:prstGeom prst="rect">
            <a:avLst/>
          </a:prstGeom>
        </p:spPr>
        <p:txBody>
          <a:bodyPr/>
          <a:lstStyle/>
          <a:p>
            <a:fld id="{BC19CC3A-056A-4996-A2E2-BC1A913B1F74}" type="slidenum">
              <a:rPr lang="nl-NL" smtClean="0"/>
              <a:t>6</a:t>
            </a:fld>
            <a:endParaRPr lang="nl-NL"/>
          </a:p>
        </p:txBody>
      </p:sp>
      <p:pic>
        <p:nvPicPr>
          <p:cNvPr id="5" name="Picture 2"/>
          <p:cNvPicPr>
            <a:picLocks noChangeAspect="1" noChangeArrowheads="1"/>
          </p:cNvPicPr>
          <p:nvPr/>
        </p:nvPicPr>
        <p:blipFill>
          <a:blip r:embed="rId3"/>
          <a:srcRect/>
          <a:stretch>
            <a:fillRect/>
          </a:stretch>
        </p:blipFill>
        <p:spPr bwMode="auto">
          <a:xfrm>
            <a:off x="7107158" y="2834934"/>
            <a:ext cx="3810000" cy="1085850"/>
          </a:xfrm>
          <a:prstGeom prst="rect">
            <a:avLst/>
          </a:prstGeom>
          <a:noFill/>
          <a:ln w="9525">
            <a:noFill/>
            <a:miter lim="800000"/>
            <a:headEnd/>
            <a:tailEnd/>
          </a:ln>
        </p:spPr>
      </p:pic>
    </p:spTree>
    <p:extLst>
      <p:ext uri="{BB962C8B-B14F-4D97-AF65-F5344CB8AC3E}">
        <p14:creationId xmlns:p14="http://schemas.microsoft.com/office/powerpoint/2010/main" val="8980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65981" y="1022635"/>
            <a:ext cx="8834869" cy="838140"/>
          </a:xfrm>
        </p:spPr>
        <p:txBody>
          <a:bodyPr>
            <a:noAutofit/>
          </a:bodyPr>
          <a:lstStyle/>
          <a:p>
            <a:r>
              <a:rPr lang="nl-NL" sz="3600" dirty="0"/>
              <a:t>Negatieve gevolgen van vrijheidsbeperkingen (2)</a:t>
            </a:r>
          </a:p>
        </p:txBody>
      </p:sp>
      <p:sp>
        <p:nvSpPr>
          <p:cNvPr id="3" name="Tijdelijke aanduiding voor inhoud 2"/>
          <p:cNvSpPr>
            <a:spLocks noGrp="1"/>
          </p:cNvSpPr>
          <p:nvPr>
            <p:ph idx="1"/>
          </p:nvPr>
        </p:nvSpPr>
        <p:spPr>
          <a:xfrm>
            <a:off x="1313645" y="1517103"/>
            <a:ext cx="6795067" cy="4061597"/>
          </a:xfrm>
        </p:spPr>
        <p:txBody>
          <a:bodyPr>
            <a:normAutofit/>
          </a:bodyPr>
          <a:lstStyle/>
          <a:p>
            <a:endParaRPr lang="en-US" sz="2800" dirty="0"/>
          </a:p>
          <a:p>
            <a:pPr marL="0" indent="0">
              <a:buNone/>
            </a:pPr>
            <a:endParaRPr lang="en-US" sz="2800" dirty="0"/>
          </a:p>
          <a:p>
            <a:pPr>
              <a:buFont typeface="Arial" panose="020B0604020202020204" pitchFamily="34" charset="0"/>
              <a:buChar char="•"/>
            </a:pPr>
            <a:r>
              <a:rPr lang="en-US" sz="2800" dirty="0"/>
              <a:t>    Meer </a:t>
            </a:r>
            <a:r>
              <a:rPr lang="en-US" sz="2800" dirty="0" err="1"/>
              <a:t>psychofarmaca</a:t>
            </a:r>
            <a:r>
              <a:rPr lang="en-US" sz="2800" dirty="0"/>
              <a:t> </a:t>
            </a:r>
          </a:p>
          <a:p>
            <a:pPr>
              <a:buFont typeface="Arial" panose="020B0604020202020204" pitchFamily="34" charset="0"/>
              <a:buChar char="•"/>
            </a:pPr>
            <a:r>
              <a:rPr lang="en-US" sz="2800" dirty="0"/>
              <a:t>    </a:t>
            </a:r>
            <a:r>
              <a:rPr lang="en-US" sz="2800" dirty="0" err="1"/>
              <a:t>Letsel</a:t>
            </a:r>
            <a:r>
              <a:rPr lang="en-US" sz="2800" dirty="0"/>
              <a:t>. </a:t>
            </a:r>
          </a:p>
          <a:p>
            <a:pPr>
              <a:buFont typeface="Arial" panose="020B0604020202020204" pitchFamily="34" charset="0"/>
              <a:buChar char="•"/>
            </a:pPr>
            <a:r>
              <a:rPr lang="en-US" sz="2800" dirty="0"/>
              <a:t>    </a:t>
            </a:r>
            <a:r>
              <a:rPr lang="en-US" sz="2800" dirty="0" err="1"/>
              <a:t>Psychische</a:t>
            </a:r>
            <a:r>
              <a:rPr lang="en-US" sz="2800" dirty="0"/>
              <a:t> </a:t>
            </a:r>
            <a:r>
              <a:rPr lang="en-US" sz="2800" dirty="0" err="1"/>
              <a:t>klachten</a:t>
            </a:r>
            <a:r>
              <a:rPr lang="en-US" sz="2800" dirty="0"/>
              <a:t> </a:t>
            </a:r>
          </a:p>
          <a:p>
            <a:pPr>
              <a:buFont typeface="Arial" panose="020B0604020202020204" pitchFamily="34" charset="0"/>
              <a:buChar char="•"/>
            </a:pPr>
            <a:r>
              <a:rPr lang="en-US" sz="2800" dirty="0"/>
              <a:t>    </a:t>
            </a:r>
            <a:r>
              <a:rPr lang="en-US" sz="2800" dirty="0" err="1"/>
              <a:t>Lichamelijke</a:t>
            </a:r>
            <a:r>
              <a:rPr lang="en-US" sz="2800" dirty="0"/>
              <a:t> </a:t>
            </a:r>
            <a:r>
              <a:rPr lang="en-US" sz="2800" dirty="0" err="1"/>
              <a:t>passiviteit</a:t>
            </a:r>
            <a:endParaRPr lang="nl-NL" dirty="0"/>
          </a:p>
        </p:txBody>
      </p:sp>
      <p:sp>
        <p:nvSpPr>
          <p:cNvPr id="5" name="Tijdelijke aanduiding voor dianummer 4"/>
          <p:cNvSpPr>
            <a:spLocks noGrp="1"/>
          </p:cNvSpPr>
          <p:nvPr>
            <p:ph type="sldNum" sz="quarter" idx="12"/>
          </p:nvPr>
        </p:nvSpPr>
        <p:spPr>
          <a:xfrm>
            <a:off x="8534400" y="6356351"/>
            <a:ext cx="2133600" cy="365125"/>
          </a:xfrm>
          <a:prstGeom prst="rect">
            <a:avLst/>
          </a:prstGeom>
        </p:spPr>
        <p:txBody>
          <a:bodyPr/>
          <a:lstStyle/>
          <a:p>
            <a:fld id="{BC19CC3A-056A-4996-A2E2-BC1A913B1F74}" type="slidenum">
              <a:rPr lang="nl-NL" smtClean="0"/>
              <a:t>7</a:t>
            </a:fld>
            <a:endParaRPr lang="nl-NL"/>
          </a:p>
        </p:txBody>
      </p:sp>
      <p:pic>
        <p:nvPicPr>
          <p:cNvPr id="4" name="Afbeelding 7" descr="bijwerk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8062" y="1890877"/>
            <a:ext cx="2660650"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909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Jouw rol? </a:t>
            </a:r>
          </a:p>
        </p:txBody>
      </p:sp>
      <p:sp>
        <p:nvSpPr>
          <p:cNvPr id="3" name="Tijdelijke aanduiding voor inhoud 2"/>
          <p:cNvSpPr>
            <a:spLocks noGrp="1"/>
          </p:cNvSpPr>
          <p:nvPr>
            <p:ph idx="1"/>
          </p:nvPr>
        </p:nvSpPr>
        <p:spPr/>
        <p:txBody>
          <a:bodyPr/>
          <a:lstStyle/>
          <a:p>
            <a:r>
              <a:rPr lang="nl-NL" dirty="0"/>
              <a:t>Wees kritisch (stel jezelf en collega’s vragen) </a:t>
            </a:r>
          </a:p>
          <a:p>
            <a:r>
              <a:rPr lang="nl-NL" dirty="0"/>
              <a:t>Wees creatief (denk out of the box) </a:t>
            </a:r>
          </a:p>
          <a:p>
            <a:r>
              <a:rPr lang="nl-NL" dirty="0"/>
              <a:t>Observeer en signaleer</a:t>
            </a:r>
          </a:p>
          <a:p>
            <a:r>
              <a:rPr lang="nl-NL" dirty="0"/>
              <a:t>Ga het gesprek aan met de zorgvrager </a:t>
            </a:r>
          </a:p>
          <a:p>
            <a:endParaRPr lang="nl-NL" dirty="0"/>
          </a:p>
        </p:txBody>
      </p:sp>
    </p:spTree>
    <p:extLst>
      <p:ext uri="{BB962C8B-B14F-4D97-AF65-F5344CB8AC3E}">
        <p14:creationId xmlns:p14="http://schemas.microsoft.com/office/powerpoint/2010/main" val="15032949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sch">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sch">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sch">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19265</TotalTime>
  <Words>1083</Words>
  <Application>Microsoft Office PowerPoint</Application>
  <PresentationFormat>Breedbeeld</PresentationFormat>
  <Paragraphs>93</Paragraphs>
  <Slides>8</Slides>
  <Notes>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Calibri</vt:lpstr>
      <vt:lpstr>Garamond</vt:lpstr>
      <vt:lpstr>Organisch</vt:lpstr>
      <vt:lpstr>Zorg voor vrijheid </vt:lpstr>
      <vt:lpstr>Waarom bespreken we vrijheidsbeperking?</vt:lpstr>
      <vt:lpstr>Wat is vrijheidsbeperking </vt:lpstr>
      <vt:lpstr>Vormen van vrijheidsbeperking zijn: </vt:lpstr>
      <vt:lpstr>Redenen om zorgvragers te beperken in hun vrijheid (hoeft niet gegrond te zijn)  </vt:lpstr>
      <vt:lpstr>Negatieve gevolgen van vrijheidsbeperkingen (1)</vt:lpstr>
      <vt:lpstr>Negatieve gevolgen van vrijheidsbeperkingen (2)</vt:lpstr>
      <vt:lpstr>Jouw rol? </vt:lpstr>
    </vt:vector>
  </TitlesOfParts>
  <Company>Vancis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Siegrid Williams - Varwijk</dc:creator>
  <cp:lastModifiedBy>Kim Gevers - van Uden</cp:lastModifiedBy>
  <cp:revision>54</cp:revision>
  <cp:lastPrinted>2016-04-20T06:28:43Z</cp:lastPrinted>
  <dcterms:created xsi:type="dcterms:W3CDTF">2015-12-01T12:32:18Z</dcterms:created>
  <dcterms:modified xsi:type="dcterms:W3CDTF">2022-03-29T09:49:15Z</dcterms:modified>
</cp:coreProperties>
</file>